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27C61-CF27-8340-9C63-32E84F459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E6C21-BEA5-08CF-255D-0E535132F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16DB8-0DB3-055C-A710-F45506919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0D121-A6E4-6427-DFDC-0C1E5F8B9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D6E36-1DE5-86E7-DF20-021AA8DE5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0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71483-0756-CAB3-1BF5-7E6367DEE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06D7D9-9C13-319A-C741-631A250F9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88BB2-6751-F484-5125-B0D315AAD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3FC92-3F2F-32C2-FFA8-40893C6BA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BE355-14C2-0109-4332-B527CA8D7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0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706E56-CA28-2C59-951C-2655C50AC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594A3-6AF6-9520-44FE-42653BB1B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92F96-E96B-447D-C534-F1EA73EDC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B4FA6-0110-311F-F36F-2DCCF0B8B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E52A5-4D5D-52E5-B3F7-B2C68F3A1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6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CFFC3-4D2F-F86D-DDE9-6F7C2B902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3A3A1-AFB8-30F3-E3BE-87164F9F4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A5EA0-7AA7-DE1A-8266-0C156BC4D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61544-58BD-9F36-EA0A-295F3EA38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BD8E5-3E92-C0C4-8CFD-D6F6DD23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3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18052-88F5-D06A-FD2A-0382F166D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9FF51-FDDE-87F4-E6EE-506A825CC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97E9E-1EE6-A490-BF25-952645C36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046CB-96E6-3A04-838E-72E19A9CC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1A649-2B31-371E-F813-5CF8108E2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9C4A8-757A-3C08-4B87-14058EAC1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2811A-EC32-1D8D-CD64-99FBBBA949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30B081-0556-397A-A8C7-5C3E2EA58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5252D-58EE-49ED-AD0A-A45145B8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3BACB-4A64-1652-A073-06AB4189F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F0D1A-D111-E6C3-F0EA-D2B62B65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8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D3AA-0F9A-282B-A8DC-CCD4A5C2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CBAD2-CC59-C80C-291B-D809CA079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EAF85-2324-8AB7-4CAE-2374D56C5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FFCBE7-E115-02DD-C482-4CE81AA95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2652E-B404-2A0B-D6A3-F781EEECD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DA3DFD-1C9A-D1F1-F17D-E80FE3763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880665-C1D2-E3FC-7550-92AF4714B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2550F8-71A6-8C4A-9943-0DE0BDEE3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A5723-E848-A80B-19FF-FF54E0E5C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3F6759-D4FC-3892-7C3D-959F55B3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EB763-0757-A566-BACC-E8679BC23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C9C5D8-E328-06AD-67C7-823EF420E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4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A18EE3-4A90-944C-27AF-623FC3CD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78CBA3-5FD6-458F-4DEF-BA1EB923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8E965-51E3-5D72-7599-9E80C5F4C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98FF4-60B8-91C6-CB2B-75E90EBCA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D2B32-CF9C-053D-1B33-14AFA5BEF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6FBCC-5DE5-6BE4-39A1-F8A03B651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87E-0C0D-27BA-7B69-F6383AAC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0CC5C-B93D-A3AC-1142-3A8794FF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8930E-2AE3-76ED-3154-F74DAA1C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0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A27B-3932-ECAC-C40E-A150B052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E4EFF0-4AF1-011B-194C-5F760EF3C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662D8-2BFE-E59C-F55B-E1F4BC84D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04ACD-0DC1-E111-4045-4773A0A7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0D0C2-205C-7343-B632-E60AF743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EBE7D-DAAB-8998-0DA8-2AB97105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8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C01EE5-2BA8-69BB-14F7-FFC06D4B4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70A6E-0469-C26D-E0D6-03D6D0205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CE67A-3C51-AD2E-4D7B-12C1A6B009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84AADE-CE78-451D-ACF9-21E4516CCC7F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14EA5-091D-1F65-60C2-F19031B748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25424-5D38-1E7E-E1FE-E4DF4A9CD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D00AFA-B3AD-464B-8D94-A2E6D9356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2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3">
            <a:extLst>
              <a:ext uri="{FF2B5EF4-FFF2-40B4-BE49-F238E27FC236}">
                <a16:creationId xmlns:a16="http://schemas.microsoft.com/office/drawing/2014/main" id="{09CF8748-3B68-4769-B21B-6CA852FF9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0319" y="1062038"/>
            <a:ext cx="1052512" cy="481012"/>
          </a:xfrm>
          <a:prstGeom prst="flowChartProcess">
            <a:avLst/>
          </a:prstGeom>
          <a:solidFill>
            <a:srgbClr val="00808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008080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 dirty="0">
                <a:solidFill>
                  <a:srgbClr val="000000"/>
                </a:solidFill>
                <a:latin typeface="Arial"/>
                <a:cs typeface="Arial"/>
              </a:rPr>
              <a:t>Project Manager</a:t>
            </a:r>
          </a:p>
        </p:txBody>
      </p:sp>
      <p:sp>
        <p:nvSpPr>
          <p:cNvPr id="5" name="AutoShape 34">
            <a:extLst>
              <a:ext uri="{FF2B5EF4-FFF2-40B4-BE49-F238E27FC236}">
                <a16:creationId xmlns:a16="http://schemas.microsoft.com/office/drawing/2014/main" id="{964CC53A-3C52-4EAF-A69F-9A486BEC2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0394" y="1905000"/>
            <a:ext cx="1639983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Document</a:t>
            </a:r>
            <a:r>
              <a:rPr lang="en-US" sz="1000" b="0" i="0" strike="noStrike" baseline="0">
                <a:solidFill>
                  <a:srgbClr val="000000"/>
                </a:solidFill>
                <a:latin typeface="Arial"/>
                <a:cs typeface="Arial"/>
              </a:rPr>
              <a:t> Control</a:t>
            </a:r>
            <a:endParaRPr lang="en-US" sz="1000" b="0" i="0" strike="noStrike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AutoShape 35">
            <a:extLst>
              <a:ext uri="{FF2B5EF4-FFF2-40B4-BE49-F238E27FC236}">
                <a16:creationId xmlns:a16="http://schemas.microsoft.com/office/drawing/2014/main" id="{EA6E4545-7992-4D58-AE46-2B3CE4DD4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1671" y="1905000"/>
            <a:ext cx="1661705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HSE</a:t>
            </a:r>
            <a:r>
              <a:rPr lang="en-US" sz="1000" b="0" i="0" strike="noStrike" baseline="0">
                <a:solidFill>
                  <a:srgbClr val="000000"/>
                </a:solidFill>
                <a:latin typeface="Arial"/>
                <a:cs typeface="Arial"/>
              </a:rPr>
              <a:t> Manager</a:t>
            </a:r>
            <a:endParaRPr lang="en-US" sz="1000" b="0" i="0" strike="noStrike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AutoShape 36">
            <a:extLst>
              <a:ext uri="{FF2B5EF4-FFF2-40B4-BE49-F238E27FC236}">
                <a16:creationId xmlns:a16="http://schemas.microsoft.com/office/drawing/2014/main" id="{DA303CEB-99B8-4723-A1E3-FB2834345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731" y="4933950"/>
            <a:ext cx="885825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Foreman</a:t>
            </a:r>
          </a:p>
        </p:txBody>
      </p:sp>
      <p:sp>
        <p:nvSpPr>
          <p:cNvPr id="8" name="AutoShape 37">
            <a:extLst>
              <a:ext uri="{FF2B5EF4-FFF2-40B4-BE49-F238E27FC236}">
                <a16:creationId xmlns:a16="http://schemas.microsoft.com/office/drawing/2014/main" id="{CEC1E28D-8F09-406C-979B-A301D1B7A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731" y="5729288"/>
            <a:ext cx="885825" cy="481012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Foreman</a:t>
            </a:r>
          </a:p>
        </p:txBody>
      </p:sp>
      <p:cxnSp>
        <p:nvCxnSpPr>
          <p:cNvPr id="9" name="AutoShape 38">
            <a:extLst>
              <a:ext uri="{FF2B5EF4-FFF2-40B4-BE49-F238E27FC236}">
                <a16:creationId xmlns:a16="http://schemas.microsoft.com/office/drawing/2014/main" id="{42F689FD-C398-4564-9371-BAA2DF2748AD}"/>
              </a:ext>
            </a:extLst>
          </p:cNvPr>
          <p:cNvCxnSpPr>
            <a:cxnSpLocks noChangeShapeType="1"/>
            <a:stCxn id="4" idx="2"/>
            <a:endCxn id="5" idx="0"/>
          </p:cNvCxnSpPr>
          <p:nvPr/>
        </p:nvCxnSpPr>
        <p:spPr bwMode="auto">
          <a:xfrm rot="16200000" flipH="1">
            <a:off x="3342505" y="1277119"/>
            <a:ext cx="361950" cy="893811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39">
            <a:extLst>
              <a:ext uri="{FF2B5EF4-FFF2-40B4-BE49-F238E27FC236}">
                <a16:creationId xmlns:a16="http://schemas.microsoft.com/office/drawing/2014/main" id="{977DF04F-BBDB-4580-83B7-AB4092D1505F}"/>
              </a:ext>
            </a:extLst>
          </p:cNvPr>
          <p:cNvCxnSpPr>
            <a:cxnSpLocks noChangeShapeType="1"/>
            <a:stCxn id="4" idx="2"/>
            <a:endCxn id="6" idx="0"/>
          </p:cNvCxnSpPr>
          <p:nvPr/>
        </p:nvCxnSpPr>
        <p:spPr bwMode="auto">
          <a:xfrm rot="16200000" flipH="1">
            <a:off x="4273574" y="346050"/>
            <a:ext cx="361950" cy="2755949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40">
            <a:extLst>
              <a:ext uri="{FF2B5EF4-FFF2-40B4-BE49-F238E27FC236}">
                <a16:creationId xmlns:a16="http://schemas.microsoft.com/office/drawing/2014/main" id="{CFCFC20D-140F-4760-B0DD-2006AB345B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69456" y="5305425"/>
            <a:ext cx="371475" cy="414338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41">
            <a:extLst>
              <a:ext uri="{FF2B5EF4-FFF2-40B4-BE49-F238E27FC236}">
                <a16:creationId xmlns:a16="http://schemas.microsoft.com/office/drawing/2014/main" id="{7E18956F-6A18-4F97-9BE1-0329816BE3A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69456" y="5014913"/>
            <a:ext cx="371475" cy="290512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AutoShape 53">
            <a:extLst>
              <a:ext uri="{FF2B5EF4-FFF2-40B4-BE49-F238E27FC236}">
                <a16:creationId xmlns:a16="http://schemas.microsoft.com/office/drawing/2014/main" id="{D7E35806-8397-41AE-9769-D01ED49E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4669" y="1905000"/>
            <a:ext cx="1639983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Technical Manager</a:t>
            </a:r>
          </a:p>
        </p:txBody>
      </p:sp>
      <p:cxnSp>
        <p:nvCxnSpPr>
          <p:cNvPr id="14" name="AutoShape 54">
            <a:extLst>
              <a:ext uri="{FF2B5EF4-FFF2-40B4-BE49-F238E27FC236}">
                <a16:creationId xmlns:a16="http://schemas.microsoft.com/office/drawing/2014/main" id="{9D9CFE24-255E-48DC-BAEA-253ED8742FDE}"/>
              </a:ext>
            </a:extLst>
          </p:cNvPr>
          <p:cNvCxnSpPr>
            <a:cxnSpLocks noChangeShapeType="1"/>
            <a:stCxn id="4" idx="2"/>
            <a:endCxn id="13" idx="0"/>
          </p:cNvCxnSpPr>
          <p:nvPr/>
        </p:nvCxnSpPr>
        <p:spPr bwMode="auto">
          <a:xfrm rot="16200000" flipH="1">
            <a:off x="5204643" y="-585018"/>
            <a:ext cx="361950" cy="4618086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AutoShape 55">
            <a:extLst>
              <a:ext uri="{FF2B5EF4-FFF2-40B4-BE49-F238E27FC236}">
                <a16:creationId xmlns:a16="http://schemas.microsoft.com/office/drawing/2014/main" id="{B886AF2D-D913-408B-9739-57BF441EF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9356" y="5062538"/>
            <a:ext cx="800100" cy="481012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Construction Manager</a:t>
            </a:r>
          </a:p>
        </p:txBody>
      </p:sp>
      <p:cxnSp>
        <p:nvCxnSpPr>
          <p:cNvPr id="16" name="AutoShape 56">
            <a:extLst>
              <a:ext uri="{FF2B5EF4-FFF2-40B4-BE49-F238E27FC236}">
                <a16:creationId xmlns:a16="http://schemas.microsoft.com/office/drawing/2014/main" id="{EE3BEEE1-3313-45C7-BBDB-578DA5BB1750}"/>
              </a:ext>
            </a:extLst>
          </p:cNvPr>
          <p:cNvCxnSpPr>
            <a:cxnSpLocks noChangeShapeType="1"/>
            <a:stCxn id="4" idx="1"/>
            <a:endCxn id="15" idx="1"/>
          </p:cNvCxnSpPr>
          <p:nvPr/>
        </p:nvCxnSpPr>
        <p:spPr bwMode="auto">
          <a:xfrm rot="10800000" flipV="1">
            <a:off x="2469357" y="1302544"/>
            <a:ext cx="80963" cy="4000500"/>
          </a:xfrm>
          <a:prstGeom prst="bentConnector3">
            <a:avLst>
              <a:gd name="adj1" fmla="val 382351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AutoShape 57">
            <a:extLst>
              <a:ext uri="{FF2B5EF4-FFF2-40B4-BE49-F238E27FC236}">
                <a16:creationId xmlns:a16="http://schemas.microsoft.com/office/drawing/2014/main" id="{E14871DA-A854-4E8B-BEC6-3473B9DE4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0931" y="5472113"/>
            <a:ext cx="1323975" cy="481012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Section Manager / Enginner -2</a:t>
            </a:r>
          </a:p>
        </p:txBody>
      </p:sp>
      <p:sp>
        <p:nvSpPr>
          <p:cNvPr id="18" name="AutoShape 58">
            <a:extLst>
              <a:ext uri="{FF2B5EF4-FFF2-40B4-BE49-F238E27FC236}">
                <a16:creationId xmlns:a16="http://schemas.microsoft.com/office/drawing/2014/main" id="{B24CDAFF-0554-49D5-84AC-2873BF4D4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0931" y="4767263"/>
            <a:ext cx="1323975" cy="481012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Section Manager / Enginner -1</a:t>
            </a:r>
          </a:p>
        </p:txBody>
      </p:sp>
      <p:cxnSp>
        <p:nvCxnSpPr>
          <p:cNvPr id="19" name="AutoShape 59">
            <a:extLst>
              <a:ext uri="{FF2B5EF4-FFF2-40B4-BE49-F238E27FC236}">
                <a16:creationId xmlns:a16="http://schemas.microsoft.com/office/drawing/2014/main" id="{49692083-C770-4123-AB7E-DBC5B808944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964906" y="5181600"/>
            <a:ext cx="504825" cy="538163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60">
            <a:extLst>
              <a:ext uri="{FF2B5EF4-FFF2-40B4-BE49-F238E27FC236}">
                <a16:creationId xmlns:a16="http://schemas.microsoft.com/office/drawing/2014/main" id="{731E4327-2686-4A39-AD62-82129B57F1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64906" y="5719763"/>
            <a:ext cx="504825" cy="252412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A871F53-3CEC-4B9C-84F0-372493341E10}"/>
              </a:ext>
            </a:extLst>
          </p:cNvPr>
          <p:cNvGrpSpPr>
            <a:grpSpLocks/>
          </p:cNvGrpSpPr>
          <p:nvPr/>
        </p:nvGrpSpPr>
        <p:grpSpPr bwMode="auto">
          <a:xfrm rot="-5400000" flipH="1" flipV="1">
            <a:off x="19794877" y="-5175417"/>
            <a:ext cx="69" cy="0"/>
            <a:chOff x="-9605445" y="-11020005"/>
            <a:chExt cx="67" cy="0"/>
          </a:xfrm>
        </p:grpSpPr>
        <p:cxnSp>
          <p:nvCxnSpPr>
            <p:cNvPr id="41" name="AutoShape 72">
              <a:extLst>
                <a:ext uri="{FF2B5EF4-FFF2-40B4-BE49-F238E27FC236}">
                  <a16:creationId xmlns:a16="http://schemas.microsoft.com/office/drawing/2014/main" id="{5BB5BAD4-67A9-F24D-37D6-D9C668E4FF5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-9605445" y="-11020005"/>
              <a:ext cx="36" cy="0"/>
            </a:xfrm>
            <a:prstGeom prst="straightConnector1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AutoShape 73">
              <a:extLst>
                <a:ext uri="{FF2B5EF4-FFF2-40B4-BE49-F238E27FC236}">
                  <a16:creationId xmlns:a16="http://schemas.microsoft.com/office/drawing/2014/main" id="{8607AC3E-C534-BD0F-67F3-E2C94A71132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-9605411" y="-11020005"/>
              <a:ext cx="33" cy="0"/>
            </a:xfrm>
            <a:prstGeom prst="straightConnector1">
              <a:avLst/>
            </a:prstGeom>
            <a:noFill/>
            <a:ln w="9525" algn="ctr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A5BB825-65EF-4F10-ACA2-C806C6B664AD}"/>
              </a:ext>
            </a:extLst>
          </p:cNvPr>
          <p:cNvGrpSpPr>
            <a:grpSpLocks/>
          </p:cNvGrpSpPr>
          <p:nvPr/>
        </p:nvGrpSpPr>
        <p:grpSpPr bwMode="auto">
          <a:xfrm rot="-5400000" flipH="1" flipV="1">
            <a:off x="21642727" y="-6860417"/>
            <a:ext cx="69" cy="0"/>
            <a:chOff x="-9567345" y="-11015242"/>
            <a:chExt cx="67" cy="0"/>
          </a:xfrm>
        </p:grpSpPr>
        <p:cxnSp>
          <p:nvCxnSpPr>
            <p:cNvPr id="39" name="AutoShape 236">
              <a:extLst>
                <a:ext uri="{FF2B5EF4-FFF2-40B4-BE49-F238E27FC236}">
                  <a16:creationId xmlns:a16="http://schemas.microsoft.com/office/drawing/2014/main" id="{DD810E7C-1845-FB97-8E7D-632B133A131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-9567345" y="-11015242"/>
              <a:ext cx="36" cy="0"/>
            </a:xfrm>
            <a:prstGeom prst="straightConnector1">
              <a:avLst/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AutoShape 237">
              <a:extLst>
                <a:ext uri="{FF2B5EF4-FFF2-40B4-BE49-F238E27FC236}">
                  <a16:creationId xmlns:a16="http://schemas.microsoft.com/office/drawing/2014/main" id="{48B1F817-3E42-FC8E-E0F1-451A5DEC424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-9567311" y="-11015242"/>
              <a:ext cx="33" cy="0"/>
            </a:xfrm>
            <a:prstGeom prst="straightConnector1">
              <a:avLst/>
            </a:prstGeom>
            <a:noFill/>
            <a:ln w="9525" algn="ctr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3" name="Text Box 238">
            <a:extLst>
              <a:ext uri="{FF2B5EF4-FFF2-40B4-BE49-F238E27FC236}">
                <a16:creationId xmlns:a16="http://schemas.microsoft.com/office/drawing/2014/main" id="{902F0021-1704-44E6-BF2F-F95A9889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1231" y="647700"/>
            <a:ext cx="2481263" cy="276226"/>
          </a:xfrm>
          <a:prstGeom prst="rect">
            <a:avLst/>
          </a:prstGeom>
          <a:solidFill>
            <a:srgbClr val="C0C0C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400" b="1" i="0" strike="noStrike" dirty="0">
                <a:solidFill>
                  <a:srgbClr val="000000"/>
                </a:solidFill>
                <a:latin typeface="Arial"/>
                <a:cs typeface="Arial"/>
              </a:rPr>
              <a:t>Site Organizational Chart</a:t>
            </a:r>
          </a:p>
        </p:txBody>
      </p:sp>
      <p:sp>
        <p:nvSpPr>
          <p:cNvPr id="24" name="AutoShape 34">
            <a:extLst>
              <a:ext uri="{FF2B5EF4-FFF2-40B4-BE49-F238E27FC236}">
                <a16:creationId xmlns:a16="http://schemas.microsoft.com/office/drawing/2014/main" id="{537B73E1-BA2D-44AD-9AB7-557E0A8DA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219" y="3352800"/>
            <a:ext cx="1639983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QA/QC Manager</a:t>
            </a:r>
          </a:p>
        </p:txBody>
      </p:sp>
      <p:sp>
        <p:nvSpPr>
          <p:cNvPr id="25" name="AutoShape 35">
            <a:extLst>
              <a:ext uri="{FF2B5EF4-FFF2-40B4-BE49-F238E27FC236}">
                <a16:creationId xmlns:a16="http://schemas.microsoft.com/office/drawing/2014/main" id="{9B73C1FF-14C6-440E-B5E0-923B24C18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4920" y="3352800"/>
            <a:ext cx="1661705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Planning Engineer</a:t>
            </a:r>
          </a:p>
        </p:txBody>
      </p:sp>
      <p:cxnSp>
        <p:nvCxnSpPr>
          <p:cNvPr id="26" name="AutoShape 38">
            <a:extLst>
              <a:ext uri="{FF2B5EF4-FFF2-40B4-BE49-F238E27FC236}">
                <a16:creationId xmlns:a16="http://schemas.microsoft.com/office/drawing/2014/main" id="{5EF83ABF-B9E2-4B69-9D93-6D12F337801B}"/>
              </a:ext>
            </a:extLst>
          </p:cNvPr>
          <p:cNvCxnSpPr>
            <a:cxnSpLocks noChangeShapeType="1"/>
            <a:stCxn id="4" idx="2"/>
            <a:endCxn id="24" idx="0"/>
          </p:cNvCxnSpPr>
          <p:nvPr/>
        </p:nvCxnSpPr>
        <p:spPr bwMode="auto">
          <a:xfrm rot="16200000" flipH="1">
            <a:off x="2299518" y="2320107"/>
            <a:ext cx="1809750" cy="255636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39">
            <a:extLst>
              <a:ext uri="{FF2B5EF4-FFF2-40B4-BE49-F238E27FC236}">
                <a16:creationId xmlns:a16="http://schemas.microsoft.com/office/drawing/2014/main" id="{22A99476-C116-4271-8149-54304F890749}"/>
              </a:ext>
            </a:extLst>
          </p:cNvPr>
          <p:cNvCxnSpPr>
            <a:cxnSpLocks noChangeShapeType="1"/>
            <a:stCxn id="4" idx="2"/>
            <a:endCxn id="25" idx="0"/>
          </p:cNvCxnSpPr>
          <p:nvPr/>
        </p:nvCxnSpPr>
        <p:spPr bwMode="auto">
          <a:xfrm rot="16200000" flipH="1">
            <a:off x="3216299" y="1403326"/>
            <a:ext cx="1809750" cy="2089198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AutoShape 53">
            <a:extLst>
              <a:ext uri="{FF2B5EF4-FFF2-40B4-BE49-F238E27FC236}">
                <a16:creationId xmlns:a16="http://schemas.microsoft.com/office/drawing/2014/main" id="{701BF8A5-AA2F-4D8D-8564-9C2EA4048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9343" y="3352800"/>
            <a:ext cx="1781175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 sz="1000" b="0" i="0" strike="noStrike">
                <a:solidFill>
                  <a:srgbClr val="000000"/>
                </a:solidFill>
                <a:latin typeface="Arial"/>
                <a:cs typeface="Arial"/>
              </a:rPr>
              <a:t>Commercial / QS</a:t>
            </a:r>
          </a:p>
        </p:txBody>
      </p:sp>
      <p:cxnSp>
        <p:nvCxnSpPr>
          <p:cNvPr id="29" name="AutoShape 54">
            <a:extLst>
              <a:ext uri="{FF2B5EF4-FFF2-40B4-BE49-F238E27FC236}">
                <a16:creationId xmlns:a16="http://schemas.microsoft.com/office/drawing/2014/main" id="{44178124-3F39-410A-890C-1909D4A7912E}"/>
              </a:ext>
            </a:extLst>
          </p:cNvPr>
          <p:cNvCxnSpPr>
            <a:cxnSpLocks noChangeShapeType="1"/>
            <a:stCxn id="4" idx="2"/>
            <a:endCxn id="28" idx="0"/>
          </p:cNvCxnSpPr>
          <p:nvPr/>
        </p:nvCxnSpPr>
        <p:spPr bwMode="auto">
          <a:xfrm rot="16200000" flipH="1">
            <a:off x="4168378" y="451247"/>
            <a:ext cx="1809750" cy="3993356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TextBox 69">
            <a:extLst>
              <a:ext uri="{FF2B5EF4-FFF2-40B4-BE49-F238E27FC236}">
                <a16:creationId xmlns:a16="http://schemas.microsoft.com/office/drawing/2014/main" id="{C6BE47ED-CF5A-2C75-F2B2-1019ADAEF76D}"/>
              </a:ext>
            </a:extLst>
          </p:cNvPr>
          <p:cNvSpPr txBox="1"/>
          <p:nvPr/>
        </p:nvSpPr>
        <p:spPr>
          <a:xfrm>
            <a:off x="2950369" y="2466975"/>
            <a:ext cx="1943100" cy="685800"/>
          </a:xfrm>
          <a:prstGeom prst="rect">
            <a:avLst/>
          </a:prstGeom>
          <a:solidFill>
            <a:schemeClr val="lt1">
              <a:alpha val="55000"/>
            </a:schemeClr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latin typeface="+mn-lt"/>
              </a:rPr>
              <a:t>Controls receipt/</a:t>
            </a:r>
            <a:r>
              <a:rPr lang="en-US" sz="800">
                <a:latin typeface="+mn-lt"/>
              </a:rPr>
              <a:t>issue</a:t>
            </a:r>
            <a:r>
              <a:rPr lang="en-US" sz="900">
                <a:latin typeface="+mn-lt"/>
              </a:rPr>
              <a:t> of drawings, RFIs, submittals, and correspondence. Maintains registers, revisions, and distribution to site teams.</a:t>
            </a:r>
          </a:p>
        </p:txBody>
      </p:sp>
      <p:sp>
        <p:nvSpPr>
          <p:cNvPr id="31" name="TextBox 87">
            <a:extLst>
              <a:ext uri="{FF2B5EF4-FFF2-40B4-BE49-F238E27FC236}">
                <a16:creationId xmlns:a16="http://schemas.microsoft.com/office/drawing/2014/main" id="{72EE4F14-9AD4-4076-A94B-BB08CE6C5790}"/>
              </a:ext>
            </a:extLst>
          </p:cNvPr>
          <p:cNvSpPr txBox="1"/>
          <p:nvPr/>
        </p:nvSpPr>
        <p:spPr>
          <a:xfrm>
            <a:off x="4917281" y="2466975"/>
            <a:ext cx="1847850" cy="685800"/>
          </a:xfrm>
          <a:prstGeom prst="rect">
            <a:avLst/>
          </a:prstGeom>
          <a:solidFill>
            <a:schemeClr val="lt1">
              <a:alpha val="55000"/>
            </a:schemeClr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Implements the HSE plan, permits, toolbox talks, and site inspections. Investigates incidents and enforces corrective actions.</a:t>
            </a:r>
            <a:endParaRPr lang="en-US" sz="900">
              <a:latin typeface="Arial Narrow" panose="020B0606020202030204" pitchFamily="34" charset="0"/>
            </a:endParaRPr>
          </a:p>
        </p:txBody>
      </p:sp>
      <p:sp>
        <p:nvSpPr>
          <p:cNvPr id="32" name="TextBox 89">
            <a:extLst>
              <a:ext uri="{FF2B5EF4-FFF2-40B4-BE49-F238E27FC236}">
                <a16:creationId xmlns:a16="http://schemas.microsoft.com/office/drawing/2014/main" id="{81C30D99-CFFA-46C1-A9B4-229E11437606}"/>
              </a:ext>
            </a:extLst>
          </p:cNvPr>
          <p:cNvSpPr txBox="1"/>
          <p:nvPr/>
        </p:nvSpPr>
        <p:spPr>
          <a:xfrm>
            <a:off x="6788943" y="2466975"/>
            <a:ext cx="1933575" cy="685800"/>
          </a:xfrm>
          <a:prstGeom prst="rect">
            <a:avLst/>
          </a:prstGeom>
          <a:solidFill>
            <a:schemeClr val="lt1">
              <a:alpha val="55000"/>
            </a:schemeClr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Leads technical office and engineering coordination. Manages shop drawings, method statements, material submittals, and technical queries.</a:t>
            </a:r>
            <a:endParaRPr lang="en-US" sz="900">
              <a:latin typeface="Arial Narrow" panose="020B0606020202030204" pitchFamily="34" charset="0"/>
            </a:endParaRPr>
          </a:p>
        </p:txBody>
      </p:sp>
      <p:sp>
        <p:nvSpPr>
          <p:cNvPr id="33" name="TextBox 91">
            <a:extLst>
              <a:ext uri="{FF2B5EF4-FFF2-40B4-BE49-F238E27FC236}">
                <a16:creationId xmlns:a16="http://schemas.microsoft.com/office/drawing/2014/main" id="{C7987E44-E0F7-4F50-936C-934BD15AFBF5}"/>
              </a:ext>
            </a:extLst>
          </p:cNvPr>
          <p:cNvSpPr txBox="1"/>
          <p:nvPr/>
        </p:nvSpPr>
        <p:spPr>
          <a:xfrm>
            <a:off x="2359819" y="3905250"/>
            <a:ext cx="1847850" cy="695326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Implements the quality plan and ITPs; manages inspections and test records. Controls NCRs, corrective actions, and handover quality dcos.</a:t>
            </a:r>
            <a:endParaRPr lang="en-US" sz="900">
              <a:latin typeface="Arial Narrow" panose="020B0606020202030204" pitchFamily="34" charset="0"/>
            </a:endParaRPr>
          </a:p>
        </p:txBody>
      </p:sp>
      <p:sp>
        <p:nvSpPr>
          <p:cNvPr id="34" name="TextBox 92">
            <a:extLst>
              <a:ext uri="{FF2B5EF4-FFF2-40B4-BE49-F238E27FC236}">
                <a16:creationId xmlns:a16="http://schemas.microsoft.com/office/drawing/2014/main" id="{445C9DC4-23EF-4E7A-85B2-0B09BBEA3182}"/>
              </a:ext>
            </a:extLst>
          </p:cNvPr>
          <p:cNvSpPr txBox="1"/>
          <p:nvPr/>
        </p:nvSpPr>
        <p:spPr>
          <a:xfrm>
            <a:off x="4250532" y="3905250"/>
            <a:ext cx="1847850" cy="6858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Develops and updates baseline and look-ahead programs. Tracks progress, delays, and reporting metrics to management.</a:t>
            </a:r>
            <a:endParaRPr lang="en-US" sz="900">
              <a:latin typeface="Arial Narrow" panose="020B0606020202030204" pitchFamily="34" charset="0"/>
            </a:endParaRPr>
          </a:p>
        </p:txBody>
      </p:sp>
      <p:sp>
        <p:nvSpPr>
          <p:cNvPr id="35" name="TextBox 93">
            <a:extLst>
              <a:ext uri="{FF2B5EF4-FFF2-40B4-BE49-F238E27FC236}">
                <a16:creationId xmlns:a16="http://schemas.microsoft.com/office/drawing/2014/main" id="{D7B6100E-D137-4B68-81B2-38850FC406FC}"/>
              </a:ext>
            </a:extLst>
          </p:cNvPr>
          <p:cNvSpPr txBox="1"/>
          <p:nvPr/>
        </p:nvSpPr>
        <p:spPr>
          <a:xfrm>
            <a:off x="6141244" y="3905250"/>
            <a:ext cx="1847850" cy="6858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Controls quantities, valuations, variations, and subcontract payments. Supports cost reporting, variations/claims, and  notices.</a:t>
            </a:r>
            <a:endParaRPr lang="en-US" sz="900">
              <a:latin typeface="Arial Narrow" panose="020B0606020202030204" pitchFamily="34" charset="0"/>
            </a:endParaRPr>
          </a:p>
        </p:txBody>
      </p:sp>
      <p:sp>
        <p:nvSpPr>
          <p:cNvPr id="36" name="AutoShape 53">
            <a:extLst>
              <a:ext uri="{FF2B5EF4-FFF2-40B4-BE49-F238E27FC236}">
                <a16:creationId xmlns:a16="http://schemas.microsoft.com/office/drawing/2014/main" id="{79B325AC-B56C-4AE1-BB1F-79F8ED641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019" y="3343275"/>
            <a:ext cx="1639983" cy="481013"/>
          </a:xfrm>
          <a:prstGeom prst="flowChartProcess">
            <a:avLst/>
          </a:prstGeom>
          <a:solidFill>
            <a:srgbClr val="969696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rgbClr val="969696">
                <a:gamma/>
                <a:shade val="60000"/>
                <a:invGamma/>
              </a:srgbClr>
            </a:prstShdw>
          </a:effectLst>
        </p:spPr>
        <p:txBody>
          <a:bodyPr wrap="square" lIns="25400" tIns="0" rIns="2540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1">
              <a:defRPr sz="1000"/>
            </a:pPr>
            <a:r>
              <a:rPr lang="en-US"/>
              <a:t>Draftsmen / BIM</a:t>
            </a:r>
            <a:r>
              <a:rPr lang="en-US" baseline="0"/>
              <a:t>  </a:t>
            </a:r>
            <a:r>
              <a:rPr lang="en-US"/>
              <a:t>(Technical Ofiice) </a:t>
            </a:r>
            <a:endParaRPr lang="en-US" sz="1000" b="0" i="0" strike="noStrike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7" name="AutoShape 54">
            <a:extLst>
              <a:ext uri="{FF2B5EF4-FFF2-40B4-BE49-F238E27FC236}">
                <a16:creationId xmlns:a16="http://schemas.microsoft.com/office/drawing/2014/main" id="{AB19EFA8-F6AB-4D7F-A7A5-1274057C1AF7}"/>
              </a:ext>
            </a:extLst>
          </p:cNvPr>
          <p:cNvCxnSpPr>
            <a:cxnSpLocks noChangeShapeType="1"/>
            <a:stCxn id="13" idx="3"/>
            <a:endCxn id="36" idx="0"/>
          </p:cNvCxnSpPr>
          <p:nvPr/>
        </p:nvCxnSpPr>
        <p:spPr bwMode="auto">
          <a:xfrm>
            <a:off x="8514652" y="2145507"/>
            <a:ext cx="456359" cy="1197768"/>
          </a:xfrm>
          <a:prstGeom prst="bentConnector2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Box 101">
            <a:extLst>
              <a:ext uri="{FF2B5EF4-FFF2-40B4-BE49-F238E27FC236}">
                <a16:creationId xmlns:a16="http://schemas.microsoft.com/office/drawing/2014/main" id="{3199649A-F173-4BFE-A6FE-CB32687FEA43}"/>
              </a:ext>
            </a:extLst>
          </p:cNvPr>
          <p:cNvSpPr txBox="1"/>
          <p:nvPr/>
        </p:nvSpPr>
        <p:spPr>
          <a:xfrm>
            <a:off x="8112919" y="3895725"/>
            <a:ext cx="1847850" cy="6858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Prepare and update shop drawings/as-builts and coordinate model/drawing revisions. Ensure latest approved drawings are used.</a:t>
            </a:r>
            <a:endParaRPr lang="en-US" sz="900">
              <a:latin typeface="Arial Narrow" panose="020B060602020203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CF7E4C0-E4FB-9A75-8CA0-47334A899107}"/>
              </a:ext>
            </a:extLst>
          </p:cNvPr>
          <p:cNvSpPr txBox="1"/>
          <p:nvPr/>
        </p:nvSpPr>
        <p:spPr>
          <a:xfrm>
            <a:off x="6947555" y="4767263"/>
            <a:ext cx="44871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PM / CM: Project Manager (PM) and Construction Manager (CM) are standard construction roles. Their detailed responsibilities are defined in the contract, project procedures, and job descriptions; this chart focuses on reporting structure.</a:t>
            </a:r>
            <a:br>
              <a:rPr lang="en-US" sz="900" dirty="0"/>
            </a:br>
            <a:br>
              <a:rPr lang="en-US" sz="900" dirty="0"/>
            </a:br>
            <a:r>
              <a:rPr lang="en-US" sz="900" dirty="0"/>
              <a:t>Trades: Under each Section Manager/Engineer, trade engineers or supervisors may be added as required (e.g., Civil, MEP, ID/Finishes, Electrical, Mechanical), depending on project scope and work packages.</a:t>
            </a:r>
            <a:br>
              <a:rPr lang="en-US" sz="900" dirty="0"/>
            </a:br>
            <a:br>
              <a:rPr lang="en-US" sz="900" dirty="0"/>
            </a:br>
            <a:r>
              <a:rPr lang="en-US" sz="900" dirty="0"/>
              <a:t>Site crews: Under each Foreman, Gang Leaders / Chargehands may be added to reflect crew-level supervision and manpower organization.</a:t>
            </a:r>
          </a:p>
        </p:txBody>
      </p:sp>
    </p:spTree>
    <p:extLst>
      <p:ext uri="{BB962C8B-B14F-4D97-AF65-F5344CB8AC3E}">
        <p14:creationId xmlns:p14="http://schemas.microsoft.com/office/powerpoint/2010/main" val="3072701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Elie Saad</dc:creator>
  <cp:lastModifiedBy>Elie Saad</cp:lastModifiedBy>
  <cp:revision>1</cp:revision>
  <dcterms:created xsi:type="dcterms:W3CDTF">2026-03-01T01:26:44Z</dcterms:created>
  <dcterms:modified xsi:type="dcterms:W3CDTF">2026-03-01T01:30:50Z</dcterms:modified>
</cp:coreProperties>
</file>